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61" r:id="rId2"/>
    <p:sldId id="262" r:id="rId3"/>
    <p:sldId id="291" r:id="rId4"/>
    <p:sldId id="292" r:id="rId5"/>
    <p:sldId id="293" r:id="rId6"/>
    <p:sldId id="296" r:id="rId7"/>
    <p:sldId id="297" r:id="rId8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46BB1B8-F13B-47F8-89EF-CDBBCD492939}">
          <p14:sldIdLst>
            <p14:sldId id="261"/>
          </p14:sldIdLst>
        </p14:section>
        <p14:section name="BOC" id="{9BDD21CA-CEBE-4AB3-9A32-25808E65E812}">
          <p14:sldIdLst>
            <p14:sldId id="262"/>
            <p14:sldId id="291"/>
            <p14:sldId id="292"/>
            <p14:sldId id="293"/>
            <p14:sldId id="296"/>
            <p14:sldId id="297"/>
          </p14:sldIdLst>
        </p14:section>
        <p14:section name="Policy by Sections" id="{23E80E44-8494-4FB3-B857-37D01381E644}">
          <p14:sldIdLst/>
        </p14:section>
        <p14:section name="Additional Topics" id="{4C19B2ED-DCF2-44C2-86BB-446831A7989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7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E120863-AE06-4EBA-8AD6-1C63647EFA6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6A15E4-0766-4864-AA8A-252EE9A21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10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25DB52-1FC2-42D9-9CA0-37552CE1F7DD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23D219-2194-4AE8-BAC6-9847F542C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91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3D219-2194-4AE8-BAC6-9847F542CA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1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528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905" y="4641744"/>
            <a:ext cx="2425514" cy="137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88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957140-3C0C-4F60-B720-02C121E7B56C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48261C-0CD7-4D47-AB68-514211BE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0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957140-3C0C-4F60-B720-02C121E7B56C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48261C-0CD7-4D47-AB68-514211BE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1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957140-3C0C-4F60-B720-02C121E7B56C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48261C-0CD7-4D47-AB68-514211BE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58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5464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682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57200"/>
            <a:ext cx="89408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524000"/>
            <a:ext cx="53848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3848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521451"/>
            <a:ext cx="28448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521451"/>
            <a:ext cx="38608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521451"/>
            <a:ext cx="28448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17801-057D-4516-B2AF-FC9B5C938B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95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6274"/>
            <a:ext cx="10515600" cy="82441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4526"/>
            <a:ext cx="10515600" cy="425191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838200" y="1789544"/>
            <a:ext cx="1463040" cy="182880"/>
            <a:chOff x="838200" y="1690688"/>
            <a:chExt cx="1463040" cy="182880"/>
          </a:xfrm>
        </p:grpSpPr>
        <p:sp>
          <p:nvSpPr>
            <p:cNvPr id="8" name="Rectangle 7"/>
            <p:cNvSpPr/>
            <p:nvPr userDrawn="1"/>
          </p:nvSpPr>
          <p:spPr>
            <a:xfrm>
              <a:off x="838200" y="1690688"/>
              <a:ext cx="731520" cy="18288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1569720" y="1690688"/>
              <a:ext cx="731520" cy="182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-1" y="0"/>
            <a:ext cx="12416589" cy="7218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1" y="1045609"/>
            <a:ext cx="742961" cy="42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5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5"/>
            <a:ext cx="10515600" cy="96879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838200" y="1797782"/>
            <a:ext cx="1463040" cy="182880"/>
            <a:chOff x="838200" y="1690688"/>
            <a:chExt cx="1463040" cy="182880"/>
          </a:xfrm>
        </p:grpSpPr>
        <p:sp>
          <p:nvSpPr>
            <p:cNvPr id="7" name="Rectangle 6"/>
            <p:cNvSpPr/>
            <p:nvPr userDrawn="1"/>
          </p:nvSpPr>
          <p:spPr>
            <a:xfrm>
              <a:off x="838200" y="1690688"/>
              <a:ext cx="731520" cy="182880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569720" y="1690688"/>
              <a:ext cx="731520" cy="1828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 userDrawn="1"/>
        </p:nvSpPr>
        <p:spPr>
          <a:xfrm>
            <a:off x="-1" y="0"/>
            <a:ext cx="12416589" cy="7218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8" y="967849"/>
            <a:ext cx="707380" cy="62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51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12416589" cy="7218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463" y="-123450"/>
            <a:ext cx="10515600" cy="96879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6389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957140-3C0C-4F60-B720-02C121E7B56C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48261C-0CD7-4D47-AB68-514211BE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5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957140-3C0C-4F60-B720-02C121E7B56C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48261C-0CD7-4D47-AB68-514211BE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2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957140-3C0C-4F60-B720-02C121E7B56C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48261C-0CD7-4D47-AB68-514211BE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2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957140-3C0C-4F60-B720-02C121E7B56C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48261C-0CD7-4D47-AB68-514211BE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5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957140-3C0C-4F60-B720-02C121E7B56C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48261C-0CD7-4D47-AB68-514211BE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7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1401927" y="-240632"/>
            <a:ext cx="790074" cy="750770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0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7" r:id="rId14"/>
    <p:sldLayoutId id="2147483686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u="sng" dirty="0"/>
              <a:t>Mizzou Athletics</a:t>
            </a:r>
            <a:br>
              <a:rPr lang="en-US" sz="4400" b="1" u="sng" dirty="0"/>
            </a:br>
            <a:br>
              <a:rPr lang="en-US" sz="4400" dirty="0"/>
            </a:br>
            <a:r>
              <a:rPr lang="en-US" sz="4400" dirty="0"/>
              <a:t>Name, Image, and Likeness Information for Board of Curators</a:t>
            </a:r>
            <a:br>
              <a:rPr lang="en-US" sz="4400" dirty="0"/>
            </a:br>
            <a:r>
              <a:rPr lang="en-US" sz="4400" dirty="0"/>
              <a:t>September 2, 2021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4206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Name, Image, &amp; Likeness (NIL)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5394"/>
            <a:ext cx="10515600" cy="4602797"/>
          </a:xfrm>
        </p:spPr>
        <p:txBody>
          <a:bodyPr>
            <a:normAutofit fontScale="85000" lnSpcReduction="10000"/>
          </a:bodyPr>
          <a:lstStyle/>
          <a:p>
            <a:r>
              <a:rPr lang="en-US" b="0" dirty="0"/>
              <a:t>Student-athletes may receive compensation for the non-institutional use of their NIL. </a:t>
            </a:r>
            <a:r>
              <a:rPr lang="en-US" sz="1600" i="1" dirty="0"/>
              <a:t>Missouri State Law 173.280 § 2. (1)</a:t>
            </a:r>
            <a:endParaRPr lang="en-US" sz="1200" i="1" dirty="0"/>
          </a:p>
          <a:p>
            <a:pPr lvl="1">
              <a:lnSpc>
                <a:spcPct val="110000"/>
              </a:lnSpc>
            </a:pPr>
            <a:r>
              <a:rPr lang="en-US" dirty="0"/>
              <a:t>NIL activities may include, but are not limited to; social media endorsements, commercials, appearances, autograph signings, and other business activities.</a:t>
            </a:r>
            <a:endParaRPr lang="en-US" b="0" dirty="0"/>
          </a:p>
          <a:p>
            <a:pPr>
              <a:lnSpc>
                <a:spcPct val="110000"/>
              </a:lnSpc>
            </a:pPr>
            <a:r>
              <a:rPr lang="en-US" b="0" dirty="0"/>
              <a:t>The institution, including any officer, director, or employee of the institution, </a:t>
            </a:r>
            <a:r>
              <a:rPr lang="en-US" b="0" u="sng" dirty="0"/>
              <a:t>cannot compensate or cause compensation to be directed </a:t>
            </a:r>
            <a:r>
              <a:rPr lang="en-US" b="0" dirty="0"/>
              <a:t>to a student-athlete, prospective student-athlete, or their family members for NIL activities. </a:t>
            </a:r>
            <a:r>
              <a:rPr lang="en-US" sz="1600" i="1" dirty="0"/>
              <a:t>Missouri State Law 173.280 § 4. (4).</a:t>
            </a:r>
          </a:p>
          <a:p>
            <a:pPr>
              <a:lnSpc>
                <a:spcPct val="110000"/>
              </a:lnSpc>
            </a:pPr>
            <a:r>
              <a:rPr lang="en-US" b="0" dirty="0"/>
              <a:t>Student-athletes cannot receive NIL compensation conditioned on their athletic performance, or as an inducement to attend the University of Missouri. </a:t>
            </a:r>
            <a:r>
              <a:rPr lang="en-US" sz="1600" i="1" dirty="0"/>
              <a:t>NCAA Bylaws 12.1.2 and 13.2.1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038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1433"/>
            <a:ext cx="10515600" cy="4866567"/>
          </a:xfrm>
        </p:spPr>
        <p:txBody>
          <a:bodyPr>
            <a:normAutofit/>
          </a:bodyPr>
          <a:lstStyle/>
          <a:p>
            <a:r>
              <a:rPr lang="en-US" b="0" dirty="0"/>
              <a:t>A student-athlete </a:t>
            </a:r>
            <a:r>
              <a:rPr lang="en-US" b="0" u="sng" dirty="0"/>
              <a:t>cannot</a:t>
            </a:r>
            <a:r>
              <a:rPr lang="en-US" b="0" dirty="0"/>
              <a:t>:</a:t>
            </a:r>
          </a:p>
          <a:p>
            <a:pPr lvl="1"/>
            <a:r>
              <a:rPr lang="en-US" dirty="0"/>
              <a:t>Enter into an agreement if the contract conflicts with a University contract, absent permission. </a:t>
            </a:r>
            <a:r>
              <a:rPr lang="en-US" sz="1400" b="1" i="1" dirty="0"/>
              <a:t>Missouri State Law 173.280 § 4. (2)</a:t>
            </a:r>
            <a:endParaRPr lang="en-US" sz="1400" b="1" dirty="0"/>
          </a:p>
          <a:p>
            <a:pPr lvl="1"/>
            <a:r>
              <a:rPr lang="en-US" dirty="0"/>
              <a:t>Engage in NIL activities that violate the University or Athletics Department Code of Conduct (ex. gambling, drug use, etc.). </a:t>
            </a:r>
          </a:p>
          <a:p>
            <a:pPr lvl="1"/>
            <a:r>
              <a:rPr lang="en-US" dirty="0"/>
              <a:t>Participate in NIL activity during team activities (ex. wear a brand other than Nike during a game or press conference). </a:t>
            </a:r>
            <a:r>
              <a:rPr lang="en-US" sz="1400" b="1" i="1" dirty="0"/>
              <a:t>Missouri State Law 173.280 § 4. (1)</a:t>
            </a:r>
            <a:endParaRPr lang="en-US" sz="1400" b="1" dirty="0"/>
          </a:p>
          <a:p>
            <a:pPr lvl="1"/>
            <a:r>
              <a:rPr lang="en-US" dirty="0"/>
              <a:t>Use University logos, marks, or phrases, without proper licensing. </a:t>
            </a:r>
            <a:r>
              <a:rPr lang="en-US" sz="1400" b="1" i="1" dirty="0"/>
              <a:t>Missouri State Law 173.280 § 4. (4)</a:t>
            </a:r>
            <a:endParaRPr lang="en-US" sz="1400" b="1" dirty="0"/>
          </a:p>
          <a:p>
            <a:pPr lvl="1"/>
            <a:r>
              <a:rPr lang="en-US" dirty="0"/>
              <a:t>Use content (video, audio, etc.) created by the University for NIL  activities. </a:t>
            </a:r>
            <a:r>
              <a:rPr lang="en-US" sz="1300" b="1" i="1" dirty="0"/>
              <a:t>Missouri State Law 173.280 § 4. (4)</a:t>
            </a:r>
            <a:endParaRPr lang="en-US" sz="1300" b="1" dirty="0"/>
          </a:p>
        </p:txBody>
      </p:sp>
    </p:spTree>
    <p:extLst>
      <p:ext uri="{BB962C8B-B14F-4D97-AF65-F5344CB8AC3E}">
        <p14:creationId xmlns:p14="http://schemas.microsoft.com/office/powerpoint/2010/main" val="3420712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and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Student-athletes must report all NIL activities to the University. </a:t>
            </a:r>
            <a:endParaRPr lang="en-US" dirty="0"/>
          </a:p>
          <a:p>
            <a:pPr lvl="1"/>
            <a:r>
              <a:rPr lang="en-US" dirty="0"/>
              <a:t>Prior to signing any contract, and</a:t>
            </a:r>
          </a:p>
          <a:p>
            <a:pPr lvl="1"/>
            <a:r>
              <a:rPr lang="en-US" dirty="0"/>
              <a:t>Prior to receiving any compensation. </a:t>
            </a:r>
          </a:p>
          <a:p>
            <a:pPr lvl="2"/>
            <a:r>
              <a:rPr lang="en-US" sz="1200" b="1" i="1" dirty="0"/>
              <a:t>Missouri State Law 173.280 § 4. (3)</a:t>
            </a:r>
          </a:p>
          <a:p>
            <a:pPr marL="914400" lvl="2" indent="0">
              <a:buNone/>
            </a:pPr>
            <a:endParaRPr lang="en-US" sz="1200" b="1" dirty="0"/>
          </a:p>
          <a:p>
            <a:r>
              <a:rPr lang="en-US" b="0" dirty="0"/>
              <a:t>All activities must be reported in advance and pre-approved by the Athletics Compliance Office. </a:t>
            </a:r>
            <a:r>
              <a:rPr lang="en-US" sz="1200" i="1" dirty="0"/>
              <a:t>Missouri State Law 173.280 § 4. (2)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26887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Assistance and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0" dirty="0"/>
              <a:t>Student-athletes may utilize an agent or attorney to assist in NIL activities. Agents and attorneys must be licensed in the State of Missouri. </a:t>
            </a:r>
            <a:r>
              <a:rPr lang="en-US" sz="1300" i="1" dirty="0"/>
              <a:t>Missouri State Law 173.280 § </a:t>
            </a:r>
            <a:r>
              <a:rPr lang="en-US" sz="1300" dirty="0"/>
              <a:t>2. (2) and </a:t>
            </a:r>
            <a:r>
              <a:rPr lang="en-US" sz="1300" i="1" dirty="0"/>
              <a:t>173.280 § 7</a:t>
            </a:r>
            <a:r>
              <a:rPr lang="en-US" sz="1300" dirty="0"/>
              <a:t>.</a:t>
            </a:r>
          </a:p>
          <a:p>
            <a:r>
              <a:rPr lang="en-US" b="0" dirty="0"/>
              <a:t>The University must provide financial development educational sessions to student-athletes annually. </a:t>
            </a:r>
            <a:r>
              <a:rPr lang="en-US" sz="1300" i="1" dirty="0"/>
              <a:t>Missouri State Law 173.280 § 6</a:t>
            </a:r>
            <a:r>
              <a:rPr lang="en-US" sz="1300" dirty="0"/>
              <a:t>.</a:t>
            </a:r>
          </a:p>
          <a:p>
            <a:pPr lvl="1"/>
            <a:r>
              <a:rPr lang="en-US" dirty="0"/>
              <a:t>Sessions to be provided on:</a:t>
            </a:r>
          </a:p>
          <a:p>
            <a:pPr lvl="2"/>
            <a:r>
              <a:rPr lang="en-US" dirty="0"/>
              <a:t>Taxation</a:t>
            </a:r>
          </a:p>
          <a:p>
            <a:pPr lvl="2"/>
            <a:r>
              <a:rPr lang="en-US" dirty="0"/>
              <a:t>Financial literacy and banking</a:t>
            </a:r>
          </a:p>
          <a:p>
            <a:pPr lvl="2"/>
            <a:r>
              <a:rPr lang="en-US" dirty="0"/>
              <a:t>Personal branding</a:t>
            </a:r>
          </a:p>
          <a:p>
            <a:pPr lvl="2"/>
            <a:r>
              <a:rPr lang="en-US" dirty="0"/>
              <a:t>Digital marketing and social media</a:t>
            </a:r>
          </a:p>
          <a:p>
            <a:pPr lvl="2"/>
            <a:r>
              <a:rPr lang="en-US" dirty="0"/>
              <a:t>Entrepreneurship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58051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Contractual Conflicts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Student-athletes cannot participate in NIL activities if their contract conflicts with a contract between the University of Missouri and a third party. </a:t>
            </a:r>
            <a:r>
              <a:rPr lang="en-US" sz="1200" i="1" dirty="0"/>
              <a:t>Missouri State Law 173.280 § 4. (2)</a:t>
            </a:r>
          </a:p>
          <a:p>
            <a:pPr marL="0" indent="0">
              <a:buNone/>
            </a:pPr>
            <a:endParaRPr lang="en-US" sz="1200" i="1" dirty="0"/>
          </a:p>
          <a:p>
            <a:r>
              <a:rPr lang="en-US" b="0" dirty="0"/>
              <a:t>Student-athletes may request prior approval to enter into a contract with a company when the terms of the contract conflict with a contract between the University of Missouri and third party. </a:t>
            </a:r>
            <a:r>
              <a:rPr lang="en-US" sz="1200" i="1" dirty="0"/>
              <a:t>Missouri State Law 173.280 § 4. (2)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412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Apparel, Beverages, and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Student-athletes cannot participate in NIL activities for an apparel, beverage, or equipment companies during any team activities. </a:t>
            </a:r>
            <a:r>
              <a:rPr lang="en-US" sz="1200" i="1" dirty="0"/>
              <a:t>Missouri State Law 173.280 § 4. (1)</a:t>
            </a:r>
          </a:p>
          <a:p>
            <a:pPr marL="0" indent="0">
              <a:buNone/>
            </a:pPr>
            <a:endParaRPr lang="en-US" sz="1200" i="1" dirty="0"/>
          </a:p>
          <a:p>
            <a:r>
              <a:rPr lang="en-US" b="0" dirty="0"/>
              <a:t>During any and all official team activities, student-athletes are required to wear official team apparel and equipment (e.g., Nike).</a:t>
            </a:r>
          </a:p>
        </p:txBody>
      </p:sp>
    </p:spTree>
    <p:extLst>
      <p:ext uri="{BB962C8B-B14F-4D97-AF65-F5344CB8AC3E}">
        <p14:creationId xmlns:p14="http://schemas.microsoft.com/office/powerpoint/2010/main" val="19186048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13">
      <a:dk1>
        <a:srgbClr val="000000"/>
      </a:dk1>
      <a:lt1>
        <a:srgbClr val="FFFFFF"/>
      </a:lt1>
      <a:dk2>
        <a:srgbClr val="000000"/>
      </a:dk2>
      <a:lt2>
        <a:srgbClr val="D6D3CC"/>
      </a:lt2>
      <a:accent1>
        <a:srgbClr val="6F6F74"/>
      </a:accent1>
      <a:accent2>
        <a:srgbClr val="92A9B9"/>
      </a:accent2>
      <a:accent3>
        <a:srgbClr val="F1B82D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Custom 3">
      <a:majorFont>
        <a:latin typeface="Century Schoolbook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26D3402D0FCF47B7E84A1107246E62" ma:contentTypeVersion="1" ma:contentTypeDescription="Create a new document." ma:contentTypeScope="" ma:versionID="4765f3d8044b1d2e85922f9df8df8c13">
  <xsd:schema xmlns:xsd="http://www.w3.org/2001/XMLSchema" xmlns:xs="http://www.w3.org/2001/XMLSchema" xmlns:p="http://schemas.microsoft.com/office/2006/metadata/properties" xmlns:ns2="e529da04-1e3e-4ce1-8caf-d0e959ac5194" targetNamespace="http://schemas.microsoft.com/office/2006/metadata/properties" ma:root="true" ma:fieldsID="c2064deb3acd1542f6d47454fb1025d9" ns2:_="">
    <xsd:import namespace="e529da04-1e3e-4ce1-8caf-d0e959ac519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29da04-1e3e-4ce1-8caf-d0e959ac51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E6F1D2-92F0-4603-ACC0-B08FF4607D9E}"/>
</file>

<file path=customXml/itemProps2.xml><?xml version="1.0" encoding="utf-8"?>
<ds:datastoreItem xmlns:ds="http://schemas.openxmlformats.org/officeDocument/2006/customXml" ds:itemID="{9B397E71-73A1-4257-8960-E4F0E2198AEC}"/>
</file>

<file path=customXml/itemProps3.xml><?xml version="1.0" encoding="utf-8"?>
<ds:datastoreItem xmlns:ds="http://schemas.openxmlformats.org/officeDocument/2006/customXml" ds:itemID="{A9412924-E3A3-460B-8254-BEAF0FE26FB4}"/>
</file>

<file path=docProps/app.xml><?xml version="1.0" encoding="utf-8"?>
<Properties xmlns="http://schemas.openxmlformats.org/officeDocument/2006/extended-properties" xmlns:vt="http://schemas.openxmlformats.org/officeDocument/2006/docPropsVTypes">
  <TotalTime>1835</TotalTime>
  <Words>573</Words>
  <Application>Microsoft Office PowerPoint</Application>
  <PresentationFormat>Widescreen</PresentationFormat>
  <Paragraphs>39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Century Schoolbook</vt:lpstr>
      <vt:lpstr>2_Office Theme</vt:lpstr>
      <vt:lpstr>Mizzou Athletics  Name, Image, and Likeness Information for Board of Curators September 2, 2021 </vt:lpstr>
      <vt:lpstr>Name, Image, &amp; Likeness (NIL)</vt:lpstr>
      <vt:lpstr>Limitations</vt:lpstr>
      <vt:lpstr>Reporting and Review</vt:lpstr>
      <vt:lpstr>Assistance and Education</vt:lpstr>
      <vt:lpstr>Contractual Conflicts</vt:lpstr>
      <vt:lpstr>Apparel, Beverages, and Equipment</vt:lpstr>
    </vt:vector>
  </TitlesOfParts>
  <Company>University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Nolte, Bob</dc:creator>
  <cp:lastModifiedBy>Harmon, Cindy S. (Curators)</cp:lastModifiedBy>
  <cp:revision>120</cp:revision>
  <cp:lastPrinted>2021-08-30T23:31:44Z</cp:lastPrinted>
  <dcterms:created xsi:type="dcterms:W3CDTF">2021-06-10T16:12:14Z</dcterms:created>
  <dcterms:modified xsi:type="dcterms:W3CDTF">2021-09-01T19:24:37Z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0x0101009326D3402D0FCF47B7E84A1107246E62</vt:lpwstr>
  </property>
</Properties>
</file>